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317" r:id="rId4"/>
    <p:sldId id="277" r:id="rId5"/>
    <p:sldId id="278" r:id="rId6"/>
    <p:sldId id="264" r:id="rId7"/>
    <p:sldId id="273" r:id="rId8"/>
    <p:sldId id="276" r:id="rId9"/>
    <p:sldId id="274" r:id="rId10"/>
    <p:sldId id="275" r:id="rId11"/>
    <p:sldId id="258" r:id="rId12"/>
    <p:sldId id="260" r:id="rId13"/>
    <p:sldId id="263" r:id="rId14"/>
    <p:sldId id="266" r:id="rId15"/>
    <p:sldId id="269" r:id="rId16"/>
    <p:sldId id="265" r:id="rId17"/>
    <p:sldId id="270" r:id="rId18"/>
    <p:sldId id="271" r:id="rId19"/>
    <p:sldId id="272" r:id="rId20"/>
    <p:sldId id="279" r:id="rId21"/>
    <p:sldId id="280" r:id="rId22"/>
    <p:sldId id="318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21" r:id="rId31"/>
    <p:sldId id="319" r:id="rId32"/>
    <p:sldId id="300" r:id="rId33"/>
    <p:sldId id="301" r:id="rId34"/>
    <p:sldId id="302" r:id="rId35"/>
    <p:sldId id="303" r:id="rId36"/>
    <p:sldId id="320" r:id="rId37"/>
    <p:sldId id="305" r:id="rId38"/>
    <p:sldId id="308" r:id="rId39"/>
    <p:sldId id="309" r:id="rId40"/>
    <p:sldId id="310" r:id="rId41"/>
    <p:sldId id="311" r:id="rId42"/>
    <p:sldId id="312" r:id="rId43"/>
    <p:sldId id="313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03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48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88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98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0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14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56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0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6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CC0E-63A7-40C8-9A01-3959BB99C74B}" type="datetimeFigureOut">
              <a:rPr lang="zh-TW" altLang="en-US" smtClean="0"/>
              <a:t>2018/3/16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811B6-F688-4090-B63F-453837DFCC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8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Coding and decoding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131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072" r="47194"/>
          <a:stretch/>
        </p:blipFill>
        <p:spPr>
          <a:xfrm>
            <a:off x="1192427" y="782593"/>
            <a:ext cx="8887426" cy="52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9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8729" y="271849"/>
            <a:ext cx="10515600" cy="858666"/>
          </a:xfrm>
        </p:spPr>
        <p:txBody>
          <a:bodyPr/>
          <a:lstStyle/>
          <a:p>
            <a:r>
              <a:rPr lang="en-US" altLang="zh-TW" dirty="0" smtClean="0"/>
              <a:t>Base 64</a:t>
            </a:r>
            <a:r>
              <a:rPr lang="zh-TW" altLang="en-US" dirty="0" smtClean="0"/>
              <a:t> 編碼</a:t>
            </a:r>
            <a:r>
              <a:rPr lang="en-US" altLang="zh-TW" dirty="0" smtClean="0"/>
              <a:t>:</a:t>
            </a:r>
            <a:r>
              <a:rPr lang="zh-TW" altLang="en-US" dirty="0" smtClean="0"/>
              <a:t>大小寫英文字母</a:t>
            </a:r>
            <a:r>
              <a:rPr lang="en-US" altLang="zh-TW" dirty="0" smtClean="0"/>
              <a:t>26*2+0~9+ +/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416560" y="1773359"/>
          <a:ext cx="7358879" cy="4455870"/>
        </p:xfrm>
        <a:graphic>
          <a:graphicData uri="http://schemas.openxmlformats.org/drawingml/2006/table">
            <a:tbl>
              <a:tblPr/>
              <a:tblGrid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  <a:gridCol w="668989"/>
              </a:tblGrid>
              <a:tr h="255961"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 dirty="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 dirty="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7">
                  <a:txBody>
                    <a:bodyPr/>
                    <a:lstStyle/>
                    <a:p>
                      <a:r>
                        <a:rPr lang="zh-TW" altLang="en-US" sz="1300">
                          <a:effectLst/>
                        </a:rPr>
                        <a:t> 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碼值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smtClean="0">
                          <a:effectLst/>
                        </a:rPr>
                        <a:t>字元</a:t>
                      </a:r>
                      <a:endParaRPr lang="zh-TW" altLang="en-US" sz="1300">
                        <a:effectLst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 dirty="0">
                          <a:effectLst/>
                        </a:rPr>
                        <a:t>48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x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z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W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X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I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J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Z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K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q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r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59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8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N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29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9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14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O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30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46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u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62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+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961"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15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31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f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47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>
                          <a:effectLst/>
                        </a:rPr>
                        <a:t>63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300" dirty="0">
                          <a:effectLst/>
                        </a:rPr>
                        <a:t>/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7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線上編碼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11874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124"/>
                <a:gridCol w="649347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線上加密解密</a:t>
                      </a:r>
                      <a:r>
                        <a:rPr lang="en-US" altLang="zh-CN" smtClean="0"/>
                        <a:t>(</a:t>
                      </a:r>
                      <a:r>
                        <a:rPr lang="zh-CN" altLang="en-US" smtClean="0"/>
                        <a:t>採用</a:t>
                      </a:r>
                      <a:r>
                        <a:rPr lang="en-US" altLang="zh-CN" smtClean="0"/>
                        <a:t>Crypto-JS</a:t>
                      </a:r>
                      <a:r>
                        <a:rPr lang="zh-CN" altLang="en-US" smtClean="0"/>
                        <a:t>實現</a:t>
                      </a:r>
                      <a:r>
                        <a:rPr lang="en-US" altLang="zh-CN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http://tool.oschina.net/encrypt?type=3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將代碼以</a:t>
                      </a:r>
                      <a:r>
                        <a:rPr lang="en-US" altLang="zh-CN" dirty="0" smtClean="0"/>
                        <a:t>BASE64</a:t>
                      </a:r>
                      <a:r>
                        <a:rPr lang="zh-CN" altLang="en-US" dirty="0" smtClean="0"/>
                        <a:t>方式加密、解密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http://www1.tc711.com/tool/BASE64.htm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8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base64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31"/>
          <a:stretch/>
        </p:blipFill>
        <p:spPr>
          <a:xfrm>
            <a:off x="975510" y="1441622"/>
            <a:ext cx="9802004" cy="49838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22241" y="718708"/>
            <a:ext cx="458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https://docs.python.org/2/library/base64.html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64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</a:t>
            </a:r>
            <a:r>
              <a:rPr lang="en-US" altLang="zh-TW" dirty="0" err="1" smtClean="0"/>
              <a:t>MyFirstCTF</a:t>
            </a:r>
            <a:r>
              <a:rPr lang="en-US" altLang="zh-TW" dirty="0" smtClean="0"/>
              <a:t>{</a:t>
            </a:r>
            <a:r>
              <a:rPr lang="zh-TW" altLang="en-US" dirty="0" smtClean="0"/>
              <a:t>超好玩</a:t>
            </a:r>
            <a:r>
              <a:rPr lang="en-US" altLang="zh-TW" dirty="0" smtClean="0"/>
              <a:t>}')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665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</a:t>
            </a:r>
            <a:r>
              <a:rPr lang="en-US" altLang="zh-TW" dirty="0" err="1" smtClean="0"/>
              <a:t>MyFirstCTF</a:t>
            </a:r>
            <a:r>
              <a:rPr lang="en-US" altLang="zh-TW" dirty="0" smtClean="0"/>
              <a:t>{Its </a:t>
            </a:r>
            <a:r>
              <a:rPr lang="en-US" altLang="zh-TW" dirty="0" err="1" smtClean="0"/>
              <a:t>FUn</a:t>
            </a:r>
            <a:r>
              <a:rPr lang="en-US" altLang="zh-TW" dirty="0" smtClean="0"/>
              <a:t>}')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84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&gt;&gt; import base64</a:t>
            </a:r>
          </a:p>
          <a:p>
            <a:r>
              <a:rPr lang="en-US" altLang="zh-TW" dirty="0" smtClean="0"/>
              <a:t>&gt;&gt;&gt; encoded = base64.b64encode('data to be encoded')</a:t>
            </a:r>
          </a:p>
          <a:p>
            <a:r>
              <a:rPr lang="en-US" altLang="zh-TW" dirty="0" smtClean="0"/>
              <a:t>&gt;&gt;&gt; encoded</a:t>
            </a:r>
          </a:p>
          <a:p>
            <a:r>
              <a:rPr lang="en-US" altLang="zh-TW" dirty="0" smtClean="0"/>
              <a:t>'ZGF0YSB0byBiZSBlbmNvZGVk'</a:t>
            </a:r>
          </a:p>
          <a:p>
            <a:r>
              <a:rPr lang="en-US" altLang="zh-TW" dirty="0" smtClean="0"/>
              <a:t>&gt;&gt;&gt; data = base64.b64decode(encoded)</a:t>
            </a:r>
          </a:p>
          <a:p>
            <a:r>
              <a:rPr lang="en-US" altLang="zh-TW" dirty="0" smtClean="0"/>
              <a:t>&gt;&gt;&gt; data</a:t>
            </a:r>
          </a:p>
          <a:p>
            <a:r>
              <a:rPr lang="en-US" altLang="zh-TW" dirty="0" smtClean="0"/>
              <a:t>'data to be encoded'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37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http://www.motobit.com/util/base64-decoder-encoder.asp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49" t="74127" r="67933" b="9433"/>
          <a:stretch/>
        </p:blipFill>
        <p:spPr>
          <a:xfrm>
            <a:off x="1013254" y="558504"/>
            <a:ext cx="9847374" cy="380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149" r="30081"/>
          <a:stretch/>
        </p:blipFill>
        <p:spPr>
          <a:xfrm>
            <a:off x="838200" y="1266803"/>
            <a:ext cx="8005108" cy="43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ASCII</a:t>
            </a:r>
            <a:r>
              <a:rPr lang="zh-TW" altLang="en-US" sz="6000" dirty="0" smtClean="0"/>
              <a:t> 編碼</a:t>
            </a:r>
            <a:endParaRPr lang="en-US" altLang="zh-TW" sz="6000" dirty="0" smtClean="0"/>
          </a:p>
        </p:txBody>
      </p:sp>
    </p:spTree>
    <p:extLst>
      <p:ext uri="{BB962C8B-B14F-4D97-AF65-F5344CB8AC3E}">
        <p14:creationId xmlns:p14="http://schemas.microsoft.com/office/powerpoint/2010/main" val="3213546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9" t="3524" r="37622"/>
          <a:stretch/>
        </p:blipFill>
        <p:spPr>
          <a:xfrm>
            <a:off x="1293341" y="181231"/>
            <a:ext cx="6186616" cy="57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0" t="6131" r="37695" b="6782"/>
          <a:stretch/>
        </p:blipFill>
        <p:spPr>
          <a:xfrm>
            <a:off x="609599" y="290984"/>
            <a:ext cx="6958671" cy="6492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32381" y="3269047"/>
            <a:ext cx="347954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http://python.jobbole.com/85602/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799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911707"/>
            <a:ext cx="12192000" cy="15707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err="1"/>
              <a:t>angstromCTF</a:t>
            </a:r>
            <a:r>
              <a:rPr lang="en-US" altLang="zh-TW" sz="4000" b="1" dirty="0"/>
              <a:t> 2016 : what-the-hex-15</a:t>
            </a:r>
          </a:p>
        </p:txBody>
      </p:sp>
      <p:sp>
        <p:nvSpPr>
          <p:cNvPr id="5" name="矩形 4"/>
          <p:cNvSpPr/>
          <p:nvPr/>
        </p:nvSpPr>
        <p:spPr>
          <a:xfrm>
            <a:off x="386686" y="2129909"/>
            <a:ext cx="17077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dirty="0">
                <a:solidFill>
                  <a:srgbClr val="00B0F0"/>
                </a:solidFill>
              </a:rPr>
              <a:t>CTF</a:t>
            </a:r>
            <a:endParaRPr lang="zh-TW" altLang="en-US" sz="8000" dirty="0">
              <a:solidFill>
                <a:srgbClr val="00B0F0"/>
              </a:solidFill>
            </a:endParaRPr>
          </a:p>
        </p:txBody>
      </p:sp>
      <p:sp>
        <p:nvSpPr>
          <p:cNvPr id="6" name="加號 5"/>
          <p:cNvSpPr/>
          <p:nvPr/>
        </p:nvSpPr>
        <p:spPr>
          <a:xfrm>
            <a:off x="1853514" y="2340511"/>
            <a:ext cx="700217" cy="700216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2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59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Follow ME!!!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568"/>
          <a:stretch/>
        </p:blipFill>
        <p:spPr>
          <a:xfrm>
            <a:off x="594360" y="2503540"/>
            <a:ext cx="11158777" cy="3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360" y="1729729"/>
            <a:ext cx="31069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Decode using hex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5226597" y="544677"/>
            <a:ext cx="2904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import base64</a:t>
            </a:r>
            <a:endParaRPr lang="en-US" altLang="zh-TW" sz="3600" dirty="0"/>
          </a:p>
        </p:txBody>
      </p:sp>
      <p:sp>
        <p:nvSpPr>
          <p:cNvPr id="7" name="矩形 6"/>
          <p:cNvSpPr/>
          <p:nvPr/>
        </p:nvSpPr>
        <p:spPr>
          <a:xfrm>
            <a:off x="4995285" y="1406564"/>
            <a:ext cx="6757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‘6236343a20615735305a584a755a58526659323975646d567963326c76626c3930623239736331397962324e72’.decode(“hex”)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147830" y="4843152"/>
          <a:ext cx="50923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24"/>
                <a:gridCol w="1207600"/>
                <a:gridCol w="1837508"/>
                <a:gridCol w="1733006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ASCII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十六進位表達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6*16+2=98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3*16+6=54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86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610"/>
          <a:stretch/>
        </p:blipFill>
        <p:spPr>
          <a:xfrm>
            <a:off x="421276" y="2040776"/>
            <a:ext cx="11190277" cy="30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404" y="1930559"/>
            <a:ext cx="10766396" cy="35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8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771" y="304800"/>
            <a:ext cx="8027126" cy="715328"/>
          </a:xfrm>
        </p:spPr>
        <p:txBody>
          <a:bodyPr/>
          <a:lstStyle/>
          <a:p>
            <a:r>
              <a:rPr lang="zh-TW" altLang="en-US" dirty="0" smtClean="0"/>
              <a:t>另一種解法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使用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349" y="1589806"/>
            <a:ext cx="10909663" cy="56923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BR" altLang="zh-TW" dirty="0" smtClean="0"/>
              <a:t>echo </a:t>
            </a:r>
            <a:r>
              <a:rPr lang="pt-BR" altLang="zh-TW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"6236343a20615735305a584a755a58526659323975646d567963326c76626c3930623239736331397962324e72" </a:t>
            </a:r>
            <a:r>
              <a:rPr lang="pt-BR" altLang="zh-TW" dirty="0" smtClean="0"/>
              <a:t>| </a:t>
            </a:r>
            <a:r>
              <a:rPr lang="pt-BR" altLang="zh-TW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xxd</a:t>
            </a:r>
            <a:r>
              <a:rPr lang="pt-BR" altLang="zh-TW" dirty="0" smtClean="0"/>
              <a:t> -r -p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5823" y="3154037"/>
            <a:ext cx="8126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'b64: aW50ZXJuZXRfY29udmVyc2lvbl90b29sc19yb2Nr'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1518" y="4664668"/>
            <a:ext cx="894370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$ echo aW50ZXJuZXRfY29udmVyc2lvbl90b29sc19yb2Nr | </a:t>
            </a:r>
            <a:r>
              <a:rPr lang="en-US" altLang="zh-TW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base64</a:t>
            </a:r>
            <a:r>
              <a:rPr lang="en-US" altLang="zh-TW" sz="2400" dirty="0" smtClean="0"/>
              <a:t> -d</a:t>
            </a:r>
            <a:endParaRPr lang="zh-TW" altLang="en-US" sz="2400" dirty="0"/>
          </a:p>
        </p:txBody>
      </p:sp>
      <p:sp>
        <p:nvSpPr>
          <p:cNvPr id="6" name="向下箭號 5"/>
          <p:cNvSpPr/>
          <p:nvPr/>
        </p:nvSpPr>
        <p:spPr>
          <a:xfrm>
            <a:off x="4171405" y="2430805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4228010" y="3883077"/>
            <a:ext cx="687977" cy="575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66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" y="365125"/>
            <a:ext cx="1117092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http://www.convertstring.com/EncodeDecode/HexDecode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73" t="13682" r="41436" b="17672"/>
          <a:stretch/>
        </p:blipFill>
        <p:spPr>
          <a:xfrm>
            <a:off x="6035039" y="1628503"/>
            <a:ext cx="4833258" cy="49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8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726" y="217078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方法三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使用線上工具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https://www.base64decode.org/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73" t="7278" r="44580" b="30079"/>
          <a:stretch/>
        </p:blipFill>
        <p:spPr>
          <a:xfrm>
            <a:off x="5704115" y="1481681"/>
            <a:ext cx="4850674" cy="52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9227" y="156119"/>
            <a:ext cx="11388635" cy="150721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ASCII table , </a:t>
            </a:r>
            <a:r>
              <a:rPr lang="en-US" altLang="zh-TW" dirty="0" err="1" smtClean="0"/>
              <a:t>ascii</a:t>
            </a:r>
            <a:r>
              <a:rPr lang="en-US" altLang="zh-TW" dirty="0" smtClean="0"/>
              <a:t> codes :</a:t>
            </a:r>
            <a:br>
              <a:rPr lang="en-US" altLang="zh-TW" dirty="0" smtClean="0"/>
            </a:br>
            <a:r>
              <a:rPr lang="en-US" altLang="zh-TW" sz="2000" dirty="0" smtClean="0"/>
              <a:t>American Standard Code for Information Interchange</a:t>
            </a:r>
            <a:br>
              <a:rPr lang="en-US" altLang="zh-TW" sz="2000" dirty="0" smtClean="0"/>
            </a:br>
            <a:r>
              <a:rPr lang="en-US" altLang="zh-TW" sz="2000" dirty="0" smtClean="0"/>
              <a:t>The complete table of ASCII characters, letters, codes, symbols and sign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http://www.theasciicode.com.ar/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23" t="23889" r="34500" b="21674"/>
          <a:stretch/>
        </p:blipFill>
        <p:spPr>
          <a:xfrm>
            <a:off x="3100252" y="1584961"/>
            <a:ext cx="7689668" cy="53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DNA</a:t>
            </a:r>
            <a:r>
              <a:rPr lang="zh-TW" altLang="en-US" sz="6600" dirty="0"/>
              <a:t>編碼與解碼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0604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911707"/>
            <a:ext cx="12192000" cy="15707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/>
              <a:t>qiwi_infosec_ctf_2016:crypto_100</a:t>
            </a:r>
            <a:endParaRPr lang="en-US" altLang="zh-TW" sz="4000" b="1" dirty="0"/>
          </a:p>
        </p:txBody>
      </p:sp>
      <p:sp>
        <p:nvSpPr>
          <p:cNvPr id="5" name="矩形 4"/>
          <p:cNvSpPr/>
          <p:nvPr/>
        </p:nvSpPr>
        <p:spPr>
          <a:xfrm>
            <a:off x="386686" y="2129909"/>
            <a:ext cx="17077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dirty="0">
                <a:solidFill>
                  <a:srgbClr val="00B0F0"/>
                </a:solidFill>
              </a:rPr>
              <a:t>CTF</a:t>
            </a:r>
            <a:endParaRPr lang="zh-TW" altLang="en-US" sz="8000" dirty="0">
              <a:solidFill>
                <a:srgbClr val="00B0F0"/>
              </a:solidFill>
            </a:endParaRPr>
          </a:p>
        </p:txBody>
      </p:sp>
      <p:sp>
        <p:nvSpPr>
          <p:cNvPr id="6" name="加號 5"/>
          <p:cNvSpPr/>
          <p:nvPr/>
        </p:nvSpPr>
        <p:spPr>
          <a:xfrm>
            <a:off x="1853514" y="2340511"/>
            <a:ext cx="700217" cy="700216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796765" y="2973352"/>
            <a:ext cx="4211972" cy="709176"/>
          </a:xfrm>
        </p:spPr>
        <p:txBody>
          <a:bodyPr/>
          <a:lstStyle/>
          <a:p>
            <a:r>
              <a:rPr lang="en-US" altLang="zh-TW" dirty="0" smtClean="0"/>
              <a:t>DNA</a:t>
            </a:r>
            <a:r>
              <a:rPr lang="zh-TW" altLang="en-US" dirty="0" smtClean="0"/>
              <a:t>編碼與解碼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8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7749" y="192947"/>
            <a:ext cx="4211972" cy="709176"/>
          </a:xfrm>
        </p:spPr>
        <p:txBody>
          <a:bodyPr/>
          <a:lstStyle/>
          <a:p>
            <a:r>
              <a:rPr lang="en-US" altLang="zh-TW" dirty="0" smtClean="0"/>
              <a:t>DNA</a:t>
            </a:r>
            <a:r>
              <a:rPr lang="zh-TW" altLang="en-US" dirty="0" smtClean="0"/>
              <a:t>編碼與解碼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5164" y="1710296"/>
            <a:ext cx="11090189" cy="249100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The flag is a plaintext.</a:t>
            </a:r>
          </a:p>
          <a:p>
            <a:pPr marL="0" indent="0">
              <a:buNone/>
            </a:pPr>
            <a:r>
              <a:rPr lang="en-US" altLang="zh-TW" sz="1800" dirty="0" err="1"/>
              <a:t>Ciphertext</a:t>
            </a:r>
            <a:r>
              <a:rPr lang="en-US" altLang="zh-TW" sz="1800" dirty="0"/>
              <a:t>: GGTTCAATGGGCTTGTCAATGGTTCGCATATCCATGGGCACGGTTCGCGGCTCA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Hint1: Change space to _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5164" y="809876"/>
            <a:ext cx="295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Qiwi</a:t>
            </a:r>
            <a:r>
              <a:rPr lang="en-US" altLang="zh-TW" dirty="0"/>
              <a:t> </a:t>
            </a:r>
            <a:r>
              <a:rPr lang="en-US" altLang="zh-TW" dirty="0" err="1"/>
              <a:t>Infosec</a:t>
            </a:r>
            <a:r>
              <a:rPr lang="en-US" altLang="zh-TW" dirty="0"/>
              <a:t> CTF 2016 : 3-100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5546" y="52971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https://github.com/USCGA/writeups/tree/master/online_ctfs/qiwi_infosec_ctf_2016/crypto_100_3_COMPLETE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30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321276"/>
            <a:ext cx="11683314" cy="77628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https://github.com/USCGA/writeups/tree/master/online_ctfs/qiwi_infosec_ctf_2016/crypto_100_3_COMPLETE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mapping = </a:t>
            </a:r>
            <a:r>
              <a:rPr lang="en-US" altLang="zh-TW" dirty="0" smtClean="0"/>
              <a:t>{-----------------}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/>
              <a:t>decode_dna</a:t>
            </a:r>
            <a:r>
              <a:rPr lang="en-US" altLang="zh-TW" dirty="0"/>
              <a:t>( string ):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pieces = []</a:t>
            </a:r>
          </a:p>
          <a:p>
            <a:pPr marL="0" indent="0">
              <a:buNone/>
            </a:pPr>
            <a:r>
              <a:rPr lang="en-US" altLang="zh-TW" dirty="0"/>
              <a:t>	for </a:t>
            </a:r>
            <a:r>
              <a:rPr lang="en-US" altLang="zh-TW" dirty="0" err="1"/>
              <a:t>i</a:t>
            </a:r>
            <a:r>
              <a:rPr lang="en-US" altLang="zh-TW" dirty="0"/>
              <a:t> in range( 0, </a:t>
            </a:r>
            <a:r>
              <a:rPr lang="en-US" altLang="zh-TW" dirty="0" err="1"/>
              <a:t>len</a:t>
            </a:r>
            <a:r>
              <a:rPr lang="en-US" altLang="zh-TW" dirty="0"/>
              <a:t>(string), 3 ):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sz="4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piece =  string[i:i+3]</a:t>
            </a:r>
          </a:p>
          <a:p>
            <a:pPr marL="0" indent="0">
              <a:buNone/>
            </a:pPr>
            <a:r>
              <a:rPr lang="en-US" altLang="zh-TW" dirty="0"/>
              <a:t>		# </a:t>
            </a:r>
            <a:r>
              <a:rPr lang="en-US" altLang="zh-TW" dirty="0" err="1"/>
              <a:t>pieces.append</a:t>
            </a:r>
            <a:r>
              <a:rPr lang="en-US" altLang="zh-TW" dirty="0"/>
              <a:t>()</a:t>
            </a:r>
          </a:p>
          <a:p>
            <a:pPr marL="0" indent="0"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pieces.append</a:t>
            </a:r>
            <a:r>
              <a:rPr lang="en-US" altLang="zh-TW" dirty="0"/>
              <a:t>( mapping[piece] 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return "".join(pieces)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string = 'GGTTCAATGGGCTTGTCAATGGTTCGCATATCCATGGGCACGGTTCGCGGCTCA'	</a:t>
            </a:r>
          </a:p>
          <a:p>
            <a:pPr marL="0" indent="0">
              <a:buNone/>
            </a:pPr>
            <a:r>
              <a:rPr lang="en-US" altLang="zh-TW" dirty="0"/>
              <a:t>print </a:t>
            </a:r>
            <a:r>
              <a:rPr lang="en-US" altLang="zh-TW" dirty="0" err="1"/>
              <a:t>decode_dna</a:t>
            </a:r>
            <a:r>
              <a:rPr lang="en-US" altLang="zh-TW" dirty="0"/>
              <a:t>(string)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92758" y="4142258"/>
            <a:ext cx="226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FRIEDRICH_MIESCHER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3355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375" y="293386"/>
            <a:ext cx="8245706" cy="62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07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dirty="0" smtClean="0"/>
              <a:t>使用</a:t>
            </a:r>
            <a:r>
              <a:rPr lang="en-US" altLang="zh-TW" sz="6600" dirty="0" smtClean="0"/>
              <a:t>Python</a:t>
            </a:r>
            <a:r>
              <a:rPr lang="zh-TW" altLang="en-US" sz="6600" dirty="0" smtClean="0"/>
              <a:t>解</a:t>
            </a:r>
            <a:r>
              <a:rPr lang="zh-TW" altLang="en-US" sz="6600" dirty="0">
                <a:solidFill>
                  <a:srgbClr val="FFFF00"/>
                </a:solidFill>
              </a:rPr>
              <a:t>編</a:t>
            </a:r>
            <a:r>
              <a:rPr lang="zh-TW" altLang="en-US" sz="6600" dirty="0" smtClean="0">
                <a:solidFill>
                  <a:srgbClr val="FFFF00"/>
                </a:solidFill>
              </a:rPr>
              <a:t>碼</a:t>
            </a:r>
            <a:r>
              <a:rPr lang="zh-TW" altLang="en-US" sz="6600" dirty="0" smtClean="0"/>
              <a:t>問題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63890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911707"/>
            <a:ext cx="12192000" cy="15707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alexctf-2017:cr1-ultracoded-50</a:t>
            </a:r>
            <a:endParaRPr lang="en-US" altLang="zh-TW" sz="4000" b="1" dirty="0"/>
          </a:p>
        </p:txBody>
      </p:sp>
      <p:sp>
        <p:nvSpPr>
          <p:cNvPr id="5" name="矩形 4"/>
          <p:cNvSpPr/>
          <p:nvPr/>
        </p:nvSpPr>
        <p:spPr>
          <a:xfrm>
            <a:off x="386686" y="2129909"/>
            <a:ext cx="17077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0" dirty="0">
                <a:solidFill>
                  <a:srgbClr val="00B0F0"/>
                </a:solidFill>
              </a:rPr>
              <a:t>CTF</a:t>
            </a:r>
            <a:endParaRPr lang="zh-TW" altLang="en-US" sz="8000" dirty="0">
              <a:solidFill>
                <a:srgbClr val="00B0F0"/>
              </a:solidFill>
            </a:endParaRPr>
          </a:p>
        </p:txBody>
      </p:sp>
      <p:sp>
        <p:nvSpPr>
          <p:cNvPr id="6" name="加號 5"/>
          <p:cNvSpPr/>
          <p:nvPr/>
        </p:nvSpPr>
        <p:spPr>
          <a:xfrm>
            <a:off x="1853514" y="2340511"/>
            <a:ext cx="700217" cy="700216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7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查看</a:t>
            </a:r>
            <a:r>
              <a:rPr lang="en-US" altLang="zh-TW" dirty="0" err="1" smtClean="0"/>
              <a:t>zero_one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看到一堆</a:t>
            </a:r>
            <a:r>
              <a:rPr lang="en-US" altLang="zh-TW" dirty="0" smtClean="0">
                <a:sym typeface="Wingdings" panose="05000000000000000000" pitchFamily="2" charset="2"/>
              </a:rPr>
              <a:t>zero one zero one </a:t>
            </a:r>
            <a:r>
              <a:rPr lang="zh-TW" altLang="en-US" dirty="0" smtClean="0">
                <a:sym typeface="Wingdings" panose="05000000000000000000" pitchFamily="2" charset="2"/>
              </a:rPr>
              <a:t>的字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8602"/>
            <a:ext cx="8035224" cy="34567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55" y="1881394"/>
            <a:ext cx="5898866" cy="163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74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5609"/>
            <a:ext cx="10066528" cy="61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31" y="249794"/>
            <a:ext cx="1067886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http://zeping.blog.51cto.com/6140112/1261876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19" t="17679" r="6828" b="10191"/>
          <a:stretch/>
        </p:blipFill>
        <p:spPr>
          <a:xfrm>
            <a:off x="2347783" y="1293340"/>
            <a:ext cx="8194943" cy="48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211436" cy="62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解摩斯密碼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http://morsecode.scphillips.com/translator.html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0" t="6131" r="24158" b="13408"/>
          <a:stretch/>
        </p:blipFill>
        <p:spPr>
          <a:xfrm>
            <a:off x="2734962" y="1622855"/>
            <a:ext cx="5863634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7454" y="249795"/>
            <a:ext cx="10515600" cy="466897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https://neolex.tuxfamily.org/2017/02/06/alexctf-ultracoded-crypto50/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7454" y="945999"/>
            <a:ext cx="5925065" cy="466396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#!/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/bin/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python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import </a:t>
            </a:r>
            <a:r>
              <a:rPr lang="en-US" altLang="zh-TW" dirty="0" err="1" smtClean="0"/>
              <a:t>binascii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import base64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with open('./</a:t>
            </a:r>
            <a:r>
              <a:rPr lang="en-US" altLang="zh-TW" dirty="0" err="1" smtClean="0"/>
              <a:t>zero_one</a:t>
            </a:r>
            <a:r>
              <a:rPr lang="en-US" altLang="zh-TW" dirty="0" smtClean="0"/>
              <a:t>', 'r') as </a:t>
            </a:r>
            <a:r>
              <a:rPr lang="en-US" altLang="zh-TW" dirty="0" err="1" smtClean="0"/>
              <a:t>content_file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    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content_file.read</a:t>
            </a:r>
            <a:r>
              <a:rPr lang="en-US" altLang="zh-TW" dirty="0" smtClean="0"/>
              <a:t>()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("ZERO","0")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("ONE","1")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bin_text.replace</a:t>
            </a:r>
            <a:r>
              <a:rPr lang="en-US" altLang="zh-TW" dirty="0" smtClean="0"/>
              <a:t>(" ","")</a:t>
            </a:r>
          </a:p>
          <a:p>
            <a:pPr marL="0" indent="0">
              <a:buNone/>
            </a:pPr>
            <a:r>
              <a:rPr lang="en-US" altLang="zh-TW" dirty="0" err="1" smtClean="0"/>
              <a:t>bin_text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bin_text.strip</a:t>
            </a:r>
            <a:r>
              <a:rPr lang="en-US" altLang="zh-TW" dirty="0" smtClean="0"/>
              <a:t>()</a:t>
            </a:r>
          </a:p>
          <a:p>
            <a:pPr marL="0" indent="0">
              <a:buNone/>
            </a:pPr>
            <a:r>
              <a:rPr lang="en-US" altLang="zh-TW" dirty="0" smtClean="0"/>
              <a:t>print("</a:t>
            </a:r>
            <a:r>
              <a:rPr lang="en-US" altLang="zh-TW" dirty="0" err="1" smtClean="0"/>
              <a:t>Binaire</a:t>
            </a:r>
            <a:r>
              <a:rPr lang="en-US" altLang="zh-TW" dirty="0" smtClean="0"/>
              <a:t> : "+ 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b64 = ''.join(</a:t>
            </a:r>
            <a:r>
              <a:rPr lang="en-US" altLang="zh-TW" dirty="0" err="1" smtClean="0"/>
              <a:t>chr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[i:i+8], 2)) for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in range(0, </a:t>
            </a:r>
            <a:r>
              <a:rPr lang="en-US" altLang="zh-TW" dirty="0" err="1" smtClean="0"/>
              <a:t>len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bin_text</a:t>
            </a:r>
            <a:r>
              <a:rPr lang="en-US" altLang="zh-TW" dirty="0" smtClean="0"/>
              <a:t>), 8))</a:t>
            </a:r>
          </a:p>
          <a:p>
            <a:pPr marL="0" indent="0">
              <a:buNone/>
            </a:pPr>
            <a:r>
              <a:rPr lang="en-US" altLang="zh-TW" dirty="0" smtClean="0"/>
              <a:t>print("Base 64 : "+ b64)</a:t>
            </a:r>
          </a:p>
          <a:p>
            <a:pPr marL="0" indent="0">
              <a:buNone/>
            </a:pPr>
            <a:r>
              <a:rPr lang="en-US" altLang="zh-TW" dirty="0" smtClean="0"/>
              <a:t>print("</a:t>
            </a:r>
            <a:r>
              <a:rPr lang="en-US" altLang="zh-TW" dirty="0" err="1" smtClean="0"/>
              <a:t>morse</a:t>
            </a:r>
            <a:r>
              <a:rPr lang="en-US" altLang="zh-TW" dirty="0" smtClean="0"/>
              <a:t> : " + base64.b64decode(b64).decode('utf-8'))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35" y="1503531"/>
            <a:ext cx="5362575" cy="37456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4378" y="5969289"/>
            <a:ext cx="10536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解</a:t>
            </a:r>
            <a:r>
              <a:rPr lang="en-US" altLang="zh-TW" dirty="0" smtClean="0"/>
              <a:t>Morse </a:t>
            </a:r>
            <a:r>
              <a:rPr lang="en-US" altLang="zh-TW" dirty="0" err="1" smtClean="0"/>
              <a:t>code</a:t>
            </a:r>
            <a:r>
              <a:rPr lang="en-US" altLang="zh-TW" dirty="0" err="1" smtClean="0">
                <a:sym typeface="Wingdings" panose="05000000000000000000" pitchFamily="2" charset="2"/>
              </a:rPr>
              <a:t>http</a:t>
            </a:r>
            <a:r>
              <a:rPr lang="en-US" altLang="zh-TW" dirty="0" smtClean="0">
                <a:sym typeface="Wingdings" panose="05000000000000000000" pitchFamily="2" charset="2"/>
              </a:rPr>
              <a:t>://code.activestate.com/recipes/578407-simple-morse-code-translator-in-python/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6495" y="1652255"/>
            <a:ext cx="5898161" cy="398938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=</a:t>
            </a:r>
            <a:r>
              <a:rPr lang="en-US" altLang="zh-TW" dirty="0" smtClean="0"/>
              <a:t> { …….}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def</a:t>
            </a:r>
            <a:r>
              <a:rPr lang="en-US" altLang="zh-TW" dirty="0" smtClean="0"/>
              <a:t> main():	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raw_input</a:t>
            </a:r>
            <a:r>
              <a:rPr lang="en-US" altLang="zh-TW" dirty="0" smtClean="0"/>
              <a:t>('MESSAGE: ')	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for char in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print CODE[</a:t>
            </a:r>
            <a:r>
              <a:rPr lang="en-US" altLang="zh-TW" dirty="0" err="1" smtClean="0"/>
              <a:t>char.upper</a:t>
            </a:r>
            <a:r>
              <a:rPr lang="en-US" altLang="zh-TW" dirty="0" smtClean="0"/>
              <a:t>()],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</a:p>
          <a:p>
            <a:pPr marL="0" indent="0">
              <a:buNone/>
            </a:pPr>
            <a:r>
              <a:rPr lang="en-US" altLang="zh-TW" dirty="0" smtClean="0"/>
              <a:t>if __name__ == "__main__":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main()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9673" y="1523288"/>
            <a:ext cx="3789950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= </a:t>
            </a:r>
            <a:r>
              <a:rPr lang="en-US" altLang="zh-TW" dirty="0" smtClean="0"/>
              <a:t>{'A': '.-',     'B': '-...',   'C': '-.-.', </a:t>
            </a:r>
          </a:p>
          <a:p>
            <a:r>
              <a:rPr lang="en-US" altLang="zh-TW" dirty="0" smtClean="0"/>
              <a:t>        'D': '-..',    'E': '.',      'F': '..-.',</a:t>
            </a:r>
          </a:p>
          <a:p>
            <a:r>
              <a:rPr lang="en-US" altLang="zh-TW" dirty="0" smtClean="0"/>
              <a:t>        'G': '--.',    'H': '....',   'I': '..',</a:t>
            </a:r>
          </a:p>
          <a:p>
            <a:r>
              <a:rPr lang="en-US" altLang="zh-TW" dirty="0" smtClean="0"/>
              <a:t>        'J': '.---',   'K': '-.-',    'L': '.-..',</a:t>
            </a:r>
          </a:p>
          <a:p>
            <a:r>
              <a:rPr lang="en-US" altLang="zh-TW" dirty="0" smtClean="0"/>
              <a:t>        'M': '--',     'N': '-.',     'O': '---',</a:t>
            </a:r>
          </a:p>
          <a:p>
            <a:r>
              <a:rPr lang="en-US" altLang="zh-TW" dirty="0" smtClean="0"/>
              <a:t>        'P': '.--.',   'Q': '--.-',   'R': '.-.',</a:t>
            </a:r>
          </a:p>
          <a:p>
            <a:r>
              <a:rPr lang="en-US" altLang="zh-TW" dirty="0" smtClean="0"/>
              <a:t>     	'S': '...',    'T': '-',      'U': '..-',</a:t>
            </a:r>
          </a:p>
          <a:p>
            <a:r>
              <a:rPr lang="en-US" altLang="zh-TW" dirty="0" smtClean="0"/>
              <a:t>        'V': '...-',   'W': '.--',    'X': '-..-',</a:t>
            </a:r>
          </a:p>
          <a:p>
            <a:r>
              <a:rPr lang="en-US" altLang="zh-TW" dirty="0" smtClean="0"/>
              <a:t>        'Y': '-.--',   'Z': '--..',</a:t>
            </a:r>
          </a:p>
          <a:p>
            <a:r>
              <a:rPr lang="en-US" altLang="zh-TW" dirty="0" smtClean="0"/>
              <a:t>        </a:t>
            </a:r>
          </a:p>
          <a:p>
            <a:r>
              <a:rPr lang="en-US" altLang="zh-TW" dirty="0" smtClean="0"/>
              <a:t>        '0': '-----',  '1': '.----',  '2': '..---',</a:t>
            </a:r>
          </a:p>
          <a:p>
            <a:r>
              <a:rPr lang="en-US" altLang="zh-TW" dirty="0" smtClean="0"/>
              <a:t>        '3': '...--',  '4': '....-',  '5': '.....',</a:t>
            </a:r>
          </a:p>
          <a:p>
            <a:r>
              <a:rPr lang="en-US" altLang="zh-TW" dirty="0" smtClean="0"/>
              <a:t>        '6': '-....',  '7': '--...',  '8': '---..',</a:t>
            </a:r>
          </a:p>
          <a:p>
            <a:r>
              <a:rPr lang="en-US" altLang="zh-TW" dirty="0" smtClean="0"/>
              <a:t>        '9': '----.' </a:t>
            </a:r>
          </a:p>
          <a:p>
            <a:r>
              <a:rPr lang="en-US" altLang="zh-TW" dirty="0" smtClean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3435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http://love-python.blogspot.tw/2008/04/convert-text-to-ascii-and-ascii-to-text.html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46"/>
          <a:stretch/>
        </p:blipFill>
        <p:spPr>
          <a:xfrm>
            <a:off x="838200" y="1787610"/>
            <a:ext cx="9287589" cy="4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/>
              <a:t>Base 64 </a:t>
            </a:r>
            <a:r>
              <a:rPr lang="zh-TW" altLang="en-US" sz="6000" dirty="0" smtClean="0"/>
              <a:t>編碼</a:t>
            </a:r>
            <a:endParaRPr lang="en-US" altLang="zh-TW" sz="6000" dirty="0" smtClean="0"/>
          </a:p>
          <a:p>
            <a:pPr algn="ctr"/>
            <a:r>
              <a:rPr lang="en-US" altLang="zh-TW" sz="6000" dirty="0" smtClean="0"/>
              <a:t>Base16  Base32</a:t>
            </a:r>
          </a:p>
          <a:p>
            <a:pPr algn="ctr"/>
            <a:r>
              <a:rPr lang="en-US" altLang="zh-TW" sz="6000" dirty="0" smtClean="0"/>
              <a:t>Data Coding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9154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75" t="35097" r="23850" b="27986"/>
          <a:stretch/>
        </p:blipFill>
        <p:spPr>
          <a:xfrm>
            <a:off x="609600" y="1690688"/>
            <a:ext cx="11099120" cy="37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7" t="18626" b="13977"/>
          <a:stretch/>
        </p:blipFill>
        <p:spPr>
          <a:xfrm>
            <a:off x="527222" y="1136820"/>
            <a:ext cx="10948463" cy="47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047" r="45109"/>
          <a:stretch/>
        </p:blipFill>
        <p:spPr>
          <a:xfrm>
            <a:off x="1015325" y="1622853"/>
            <a:ext cx="9459566" cy="43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0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4430</TotalTime>
  <Words>666</Words>
  <Application>Microsoft Office PowerPoint</Application>
  <PresentationFormat>寬螢幕</PresentationFormat>
  <Paragraphs>281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宋体</vt:lpstr>
      <vt:lpstr>新細明體</vt:lpstr>
      <vt:lpstr>Arial</vt:lpstr>
      <vt:lpstr>Calibri</vt:lpstr>
      <vt:lpstr>Calibri Light</vt:lpstr>
      <vt:lpstr>Wingdings</vt:lpstr>
      <vt:lpstr>Office 佈景主題</vt:lpstr>
      <vt:lpstr>編碼與解碼</vt:lpstr>
      <vt:lpstr>PowerPoint 簡報</vt:lpstr>
      <vt:lpstr>ASCII table , ascii codes : American Standard Code for Information Interchange The complete table of ASCII characters, letters, codes, symbols and sign http://www.theasciicode.com.ar/</vt:lpstr>
      <vt:lpstr>http://zeping.blog.51cto.com/6140112/1261876</vt:lpstr>
      <vt:lpstr>http://love-python.blogspot.tw/2008/04/convert-text-to-ascii-and-ascii-to-text.html</vt:lpstr>
      <vt:lpstr>PowerPoint 簡報</vt:lpstr>
      <vt:lpstr>PowerPoint 簡報</vt:lpstr>
      <vt:lpstr>PowerPoint 簡報</vt:lpstr>
      <vt:lpstr>PowerPoint 簡報</vt:lpstr>
      <vt:lpstr>PowerPoint 簡報</vt:lpstr>
      <vt:lpstr>Base 64 編碼:大小寫英文字母26*2+0~9+ +/</vt:lpstr>
      <vt:lpstr>線上編碼</vt:lpstr>
      <vt:lpstr>base64</vt:lpstr>
      <vt:lpstr>PowerPoint 簡報</vt:lpstr>
      <vt:lpstr>PowerPoint 簡報</vt:lpstr>
      <vt:lpstr>PowerPoint 簡報</vt:lpstr>
      <vt:lpstr>http://www.motobit.com/util/base64-decoder-encoder.asp</vt:lpstr>
      <vt:lpstr>PowerPoint 簡報</vt:lpstr>
      <vt:lpstr>PowerPoint 簡報</vt:lpstr>
      <vt:lpstr>PowerPoint 簡報</vt:lpstr>
      <vt:lpstr>PowerPoint 簡報</vt:lpstr>
      <vt:lpstr>PowerPoint 簡報</vt:lpstr>
      <vt:lpstr>Follow ME!!!</vt:lpstr>
      <vt:lpstr>Follow ME!!!</vt:lpstr>
      <vt:lpstr>PowerPoint 簡報</vt:lpstr>
      <vt:lpstr>PowerPoint 簡報</vt:lpstr>
      <vt:lpstr>另一種解法: 使用 linux 指令</vt:lpstr>
      <vt:lpstr>方法三:使用線上工具 http://www.convertstring.com/EncodeDecode/HexDecode</vt:lpstr>
      <vt:lpstr>方法三:使用線上工具 https://www.base64decode.org/</vt:lpstr>
      <vt:lpstr>PowerPoint 簡報</vt:lpstr>
      <vt:lpstr>DNA編碼與解碼</vt:lpstr>
      <vt:lpstr>DNA編碼與解碼</vt:lpstr>
      <vt:lpstr>https://github.com/USCGA/writeups/tree/master/online_ctfs/qiwi_infosec_ctf_2016/crypto_100_3_COMPLETE</vt:lpstr>
      <vt:lpstr>PowerPoint 簡報</vt:lpstr>
      <vt:lpstr>PowerPoint 簡報</vt:lpstr>
      <vt:lpstr>PowerPoint 簡報</vt:lpstr>
      <vt:lpstr>查看zero_one檔案 看到一堆zero one zero one 的字</vt:lpstr>
      <vt:lpstr>PowerPoint 簡報</vt:lpstr>
      <vt:lpstr>PowerPoint 簡報</vt:lpstr>
      <vt:lpstr>PowerPoint 簡報</vt:lpstr>
      <vt:lpstr>解摩斯密碼: http://morsecode.scphillips.com/translator.html</vt:lpstr>
      <vt:lpstr>https://neolex.tuxfamily.org/2017/02/06/alexctf-ultracoded-crypto50/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ksu</dc:creator>
  <cp:lastModifiedBy>ksu</cp:lastModifiedBy>
  <cp:revision>17</cp:revision>
  <dcterms:created xsi:type="dcterms:W3CDTF">2017-04-20T19:02:01Z</dcterms:created>
  <dcterms:modified xsi:type="dcterms:W3CDTF">2018-03-16T14:24:32Z</dcterms:modified>
</cp:coreProperties>
</file>